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</p:sldIdLst>
  <p:sldSz cx="18288000" cy="10287000"/>
  <p:notesSz cx="6858000" cy="9144000"/>
  <p:embeddedFontLst>
    <p:embeddedFont>
      <p:font typeface="Open Sans" charset="1" panose="020B0606030504020204"/>
      <p:regular r:id="rId6"/>
    </p:embeddedFont>
    <p:embeddedFont>
      <p:font typeface="Open Sans Bold" charset="1" panose="020B0806030504020204"/>
      <p:regular r:id="rId7"/>
    </p:embeddedFont>
    <p:embeddedFont>
      <p:font typeface="Open Sans Italics" charset="1" panose="020B0606030504020204"/>
      <p:regular r:id="rId8"/>
    </p:embeddedFont>
    <p:embeddedFont>
      <p:font typeface="Open Sans Bold Italics" charset="1" panose="020B08060305040202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Roboto" charset="1" panose="02000000000000000000"/>
      <p:regular r:id="rId14"/>
    </p:embeddedFont>
    <p:embeddedFont>
      <p:font typeface="Roboto Bold" charset="1" panose="02000000000000000000"/>
      <p:regular r:id="rId15"/>
    </p:embeddedFont>
    <p:embeddedFont>
      <p:font typeface="Roboto Italics" charset="1" panose="02000000000000000000"/>
      <p:regular r:id="rId16"/>
    </p:embeddedFont>
    <p:embeddedFont>
      <p:font typeface="Roboto Bold Italics" charset="1" panose="02000000000000000000"/>
      <p:regular r:id="rId17"/>
    </p:embeddedFont>
    <p:embeddedFont>
      <p:font typeface="Poppins Medium" charset="1" panose="02000000000000000000"/>
      <p:regular r:id="rId18"/>
    </p:embeddedFont>
    <p:embeddedFont>
      <p:font typeface="Poppins Medium Bold" charset="1" panose="02000000000000000000"/>
      <p:regular r:id="rId19"/>
    </p:embeddedFont>
    <p:embeddedFont>
      <p:font typeface="Public Sans" charset="1" panose="00000000000000000000"/>
      <p:regular r:id="rId20"/>
    </p:embeddedFont>
    <p:embeddedFont>
      <p:font typeface="Public Sans Bold" charset="1" panose="00000000000000000000"/>
      <p:regular r:id="rId21"/>
    </p:embeddedFont>
    <p:embeddedFont>
      <p:font typeface="Public Sans Italics" charset="1" panose="00000000000000000000"/>
      <p:regular r:id="rId22"/>
    </p:embeddedFont>
    <p:embeddedFont>
      <p:font typeface="Public Sans Bold Italics" charset="1" panose="00000000000000000000"/>
      <p:regular r:id="rId23"/>
    </p:embeddedFont>
    <p:embeddedFont>
      <p:font typeface="Barlow Light" charset="1" panose="00000400000000000000"/>
      <p:regular r:id="rId24"/>
    </p:embeddedFont>
    <p:embeddedFont>
      <p:font typeface="Barlow Light Bold" charset="1" panose="00000500000000000000"/>
      <p:regular r:id="rId25"/>
    </p:embeddedFont>
    <p:embeddedFont>
      <p:font typeface="Barlow Light Italics" charset="1" panose="00000400000000000000"/>
      <p:regular r:id="rId26"/>
    </p:embeddedFont>
    <p:embeddedFont>
      <p:font typeface="Barlow Light Bold Italics" charset="1" panose="000005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40" Target="slides/slide13.xml" Type="http://schemas.openxmlformats.org/officeDocument/2006/relationships/slide"/><Relationship Id="rId41" Target="slides/slide14.xml" Type="http://schemas.openxmlformats.org/officeDocument/2006/relationships/slide"/><Relationship Id="rId42" Target="slides/slide15.xml" Type="http://schemas.openxmlformats.org/officeDocument/2006/relationships/slide"/><Relationship Id="rId43" Target="slides/slide1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svg" Type="http://schemas.openxmlformats.org/officeDocument/2006/relationships/image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20361" t="0" r="20361" b="0"/>
          <a:stretch>
            <a:fillRect/>
          </a:stretch>
        </p:blipFill>
        <p:spPr>
          <a:xfrm flipH="false" flipV="false" rot="0">
            <a:off x="0" y="0"/>
            <a:ext cx="9144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090110" y="3300508"/>
            <a:ext cx="14107780" cy="3361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090"/>
              </a:lnSpc>
            </a:pPr>
            <a:r>
              <a:rPr lang="en-US" sz="11900">
                <a:solidFill>
                  <a:srgbClr val="F4F6FC"/>
                </a:solidFill>
                <a:latin typeface="Roboto Bold"/>
              </a:rPr>
              <a:t>Types of Network Security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45024" y="8755539"/>
            <a:ext cx="4214276" cy="502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BAEFFA"/>
                </a:solidFill>
                <a:latin typeface="Roboto"/>
              </a:rPr>
              <a:t>The Phase #2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16425" t="38517" r="17918" b="11709"/>
          <a:stretch>
            <a:fillRect/>
          </a:stretch>
        </p:blipFill>
        <p:spPr>
          <a:xfrm flipH="false" flipV="false" rot="0">
            <a:off x="1028700" y="1028700"/>
            <a:ext cx="1671867" cy="15133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14370" y="1409326"/>
            <a:ext cx="14059261" cy="1304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400"/>
              </a:lnSpc>
            </a:pPr>
            <a:r>
              <a:rPr lang="en-US" sz="8000">
                <a:solidFill>
                  <a:srgbClr val="BAEFFA"/>
                </a:solidFill>
                <a:latin typeface="Roboto Bold"/>
              </a:rPr>
              <a:t>Types of Network Security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573784" y="4065282"/>
            <a:ext cx="3590024" cy="643122"/>
            <a:chOff x="0" y="0"/>
            <a:chExt cx="4786698" cy="85749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761298" cy="857496"/>
              <a:chOff x="0" y="0"/>
              <a:chExt cx="18407623" cy="3315159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18407624" cy="3315159"/>
              </a:xfrm>
              <a:custGeom>
                <a:avLst/>
                <a:gdLst/>
                <a:ahLst/>
                <a:cxnLst/>
                <a:rect r="r" b="b" t="t" l="l"/>
                <a:pathLst>
                  <a:path h="3315159" w="18407624">
                    <a:moveTo>
                      <a:pt x="0" y="0"/>
                    </a:moveTo>
                    <a:lnTo>
                      <a:pt x="0" y="3315159"/>
                    </a:lnTo>
                    <a:lnTo>
                      <a:pt x="18407624" y="3315159"/>
                    </a:lnTo>
                    <a:lnTo>
                      <a:pt x="18407624" y="0"/>
                    </a:lnTo>
                    <a:lnTo>
                      <a:pt x="0" y="0"/>
                    </a:lnTo>
                    <a:close/>
                    <a:moveTo>
                      <a:pt x="18346663" y="3254199"/>
                    </a:moveTo>
                    <a:lnTo>
                      <a:pt x="59690" y="3254199"/>
                    </a:lnTo>
                    <a:lnTo>
                      <a:pt x="59690" y="59690"/>
                    </a:lnTo>
                    <a:lnTo>
                      <a:pt x="18346663" y="59690"/>
                    </a:lnTo>
                    <a:lnTo>
                      <a:pt x="18346663" y="325419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157798"/>
              <a:ext cx="4786698" cy="494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077"/>
                </a:lnSpc>
              </a:pPr>
              <a:r>
                <a:rPr lang="en-US" sz="2198">
                  <a:solidFill>
                    <a:srgbClr val="FE641E"/>
                  </a:solidFill>
                  <a:latin typeface="Roboto Bold"/>
                </a:rPr>
                <a:t>ACCESS CONTROL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284827" y="4075402"/>
            <a:ext cx="3570974" cy="643122"/>
            <a:chOff x="0" y="0"/>
            <a:chExt cx="4761298" cy="857496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4761298" cy="857496"/>
              <a:chOff x="0" y="0"/>
              <a:chExt cx="18407623" cy="3315159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18407624" cy="3315159"/>
              </a:xfrm>
              <a:custGeom>
                <a:avLst/>
                <a:gdLst/>
                <a:ahLst/>
                <a:cxnLst/>
                <a:rect r="r" b="b" t="t" l="l"/>
                <a:pathLst>
                  <a:path h="3315159" w="18407624">
                    <a:moveTo>
                      <a:pt x="0" y="0"/>
                    </a:moveTo>
                    <a:lnTo>
                      <a:pt x="0" y="3315159"/>
                    </a:lnTo>
                    <a:lnTo>
                      <a:pt x="18407624" y="3315159"/>
                    </a:lnTo>
                    <a:lnTo>
                      <a:pt x="18407624" y="0"/>
                    </a:lnTo>
                    <a:lnTo>
                      <a:pt x="0" y="0"/>
                    </a:lnTo>
                    <a:close/>
                    <a:moveTo>
                      <a:pt x="18346663" y="3254199"/>
                    </a:moveTo>
                    <a:lnTo>
                      <a:pt x="59690" y="3254199"/>
                    </a:lnTo>
                    <a:lnTo>
                      <a:pt x="59690" y="59690"/>
                    </a:lnTo>
                    <a:lnTo>
                      <a:pt x="18346663" y="59690"/>
                    </a:lnTo>
                    <a:lnTo>
                      <a:pt x="18346663" y="325419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136062"/>
              <a:ext cx="4761298" cy="4944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079"/>
                </a:lnSpc>
              </a:pPr>
              <a:r>
                <a:rPr lang="en-US" sz="2199">
                  <a:solidFill>
                    <a:srgbClr val="FE641E"/>
                  </a:solidFill>
                  <a:latin typeface="Roboto Bold"/>
                </a:rPr>
                <a:t>SECURITY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143242" y="4075402"/>
            <a:ext cx="3570974" cy="643122"/>
            <a:chOff x="0" y="0"/>
            <a:chExt cx="4761298" cy="857496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4761298" cy="857496"/>
              <a:chOff x="0" y="0"/>
              <a:chExt cx="18407623" cy="3315159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18407624" cy="3315159"/>
              </a:xfrm>
              <a:custGeom>
                <a:avLst/>
                <a:gdLst/>
                <a:ahLst/>
                <a:cxnLst/>
                <a:rect r="r" b="b" t="t" l="l"/>
                <a:pathLst>
                  <a:path h="3315159" w="18407624">
                    <a:moveTo>
                      <a:pt x="0" y="0"/>
                    </a:moveTo>
                    <a:lnTo>
                      <a:pt x="0" y="3315159"/>
                    </a:lnTo>
                    <a:lnTo>
                      <a:pt x="18407624" y="3315159"/>
                    </a:lnTo>
                    <a:lnTo>
                      <a:pt x="18407624" y="0"/>
                    </a:lnTo>
                    <a:lnTo>
                      <a:pt x="0" y="0"/>
                    </a:lnTo>
                    <a:close/>
                    <a:moveTo>
                      <a:pt x="18346663" y="3254199"/>
                    </a:moveTo>
                    <a:lnTo>
                      <a:pt x="59690" y="3254199"/>
                    </a:lnTo>
                    <a:lnTo>
                      <a:pt x="59690" y="59690"/>
                    </a:lnTo>
                    <a:lnTo>
                      <a:pt x="18346663" y="59690"/>
                    </a:lnTo>
                    <a:lnTo>
                      <a:pt x="18346663" y="325419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0" y="136062"/>
              <a:ext cx="4761298" cy="4944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079"/>
                </a:lnSpc>
              </a:pPr>
              <a:r>
                <a:rPr lang="en-US" sz="2199">
                  <a:solidFill>
                    <a:srgbClr val="FE641E"/>
                  </a:solidFill>
                  <a:latin typeface="Roboto Bold"/>
                </a:rPr>
                <a:t>OTHERS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573784" y="6483509"/>
            <a:ext cx="3570974" cy="137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Network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Access Control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Intrusion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Protection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"/>
              </a:rPr>
              <a:t>Firewall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457954" y="6493629"/>
            <a:ext cx="3570974" cy="137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Anti-Virus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Utilities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Security 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information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"/>
              </a:rPr>
              <a:t>and </a:t>
            </a:r>
            <a:r>
              <a:rPr lang="en-US" sz="2600">
                <a:solidFill>
                  <a:srgbClr val="FFFFFF"/>
                </a:solidFill>
                <a:latin typeface="Roboto Bold"/>
              </a:rPr>
              <a:t>Event Management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84827" y="6493629"/>
            <a:ext cx="3570974" cy="2764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Application 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Security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Workload 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Security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Web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Security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Cloud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Security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Wireless 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Security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Email 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Security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143242" y="6493629"/>
            <a:ext cx="3570974" cy="1840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VPN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Protection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"/>
              </a:rPr>
              <a:t>Network </a:t>
            </a:r>
            <a:r>
              <a:rPr lang="en-US" sz="2600">
                <a:solidFill>
                  <a:srgbClr val="FFFFFF"/>
                </a:solidFill>
                <a:latin typeface="Roboto Bold"/>
              </a:rPr>
              <a:t>Segmentation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Data Loss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Protection</a:t>
            </a:r>
          </a:p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Roboto"/>
              </a:rPr>
              <a:t>Behavioral </a:t>
            </a:r>
            <a:r>
              <a:rPr lang="en-US" sz="2600">
                <a:solidFill>
                  <a:srgbClr val="FFFFFF"/>
                </a:solidFill>
                <a:latin typeface="Roboto Bold"/>
              </a:rPr>
              <a:t>Analytics</a:t>
            </a:r>
          </a:p>
        </p:txBody>
      </p:sp>
      <p:sp>
        <p:nvSpPr>
          <p:cNvPr name="AutoShape 19" id="19"/>
          <p:cNvSpPr/>
          <p:nvPr/>
        </p:nvSpPr>
        <p:spPr>
          <a:xfrm rot="-5400000">
            <a:off x="3107848" y="5518251"/>
            <a:ext cx="502845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rot="-5400000">
            <a:off x="6992019" y="5528371"/>
            <a:ext cx="502845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rot="-5400000">
            <a:off x="10818891" y="5528371"/>
            <a:ext cx="502845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 rot="-5400000">
            <a:off x="14677307" y="5528371"/>
            <a:ext cx="502845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3" id="23"/>
          <p:cNvGrpSpPr/>
          <p:nvPr/>
        </p:nvGrpSpPr>
        <p:grpSpPr>
          <a:xfrm rot="0">
            <a:off x="5438904" y="4075402"/>
            <a:ext cx="3590024" cy="643122"/>
            <a:chOff x="0" y="0"/>
            <a:chExt cx="4786698" cy="857496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25400" y="0"/>
              <a:ext cx="4761298" cy="857496"/>
              <a:chOff x="0" y="0"/>
              <a:chExt cx="18407623" cy="3315159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0" y="0"/>
                <a:ext cx="18407624" cy="3315159"/>
              </a:xfrm>
              <a:custGeom>
                <a:avLst/>
                <a:gdLst/>
                <a:ahLst/>
                <a:cxnLst/>
                <a:rect r="r" b="b" t="t" l="l"/>
                <a:pathLst>
                  <a:path h="3315159" w="18407624">
                    <a:moveTo>
                      <a:pt x="0" y="0"/>
                    </a:moveTo>
                    <a:lnTo>
                      <a:pt x="0" y="3315159"/>
                    </a:lnTo>
                    <a:lnTo>
                      <a:pt x="18407624" y="3315159"/>
                    </a:lnTo>
                    <a:lnTo>
                      <a:pt x="18407624" y="0"/>
                    </a:lnTo>
                    <a:lnTo>
                      <a:pt x="0" y="0"/>
                    </a:lnTo>
                    <a:close/>
                    <a:moveTo>
                      <a:pt x="18346663" y="3254199"/>
                    </a:moveTo>
                    <a:lnTo>
                      <a:pt x="59690" y="3254199"/>
                    </a:lnTo>
                    <a:lnTo>
                      <a:pt x="59690" y="59690"/>
                    </a:lnTo>
                    <a:lnTo>
                      <a:pt x="18346663" y="59690"/>
                    </a:lnTo>
                    <a:lnTo>
                      <a:pt x="18346663" y="325419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26" id="26"/>
            <p:cNvSpPr txBox="true"/>
            <p:nvPr/>
          </p:nvSpPr>
          <p:spPr>
            <a:xfrm rot="0">
              <a:off x="0" y="144304"/>
              <a:ext cx="4786698" cy="494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077"/>
                </a:lnSpc>
              </a:pPr>
              <a:r>
                <a:rPr lang="en-US" sz="2198">
                  <a:solidFill>
                    <a:srgbClr val="FE641E"/>
                  </a:solidFill>
                  <a:latin typeface="Roboto Bold"/>
                </a:rPr>
                <a:t>VIRAL PROTECTION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116425" y="1015253"/>
            <a:ext cx="285750" cy="1834616"/>
            <a:chOff x="0" y="0"/>
            <a:chExt cx="381000" cy="2446155"/>
          </a:xfrm>
        </p:grpSpPr>
        <p:grpSp>
          <p:nvGrpSpPr>
            <p:cNvPr name="Group 3" id="3"/>
            <p:cNvGrpSpPr/>
            <p:nvPr/>
          </p:nvGrpSpPr>
          <p:grpSpPr>
            <a:xfrm rot="-10800000">
              <a:off x="0" y="1045278"/>
              <a:ext cx="381000" cy="381000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E641E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5400000">
              <a:off x="-1032578" y="1173074"/>
              <a:ext cx="2446155" cy="100008"/>
              <a:chOff x="0" y="0"/>
              <a:chExt cx="2036572" cy="2050923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1674365" cy="68431"/>
              </a:xfrm>
              <a:custGeom>
                <a:avLst/>
                <a:gdLst/>
                <a:ahLst/>
                <a:cxnLst/>
                <a:rect r="r" b="b" t="t" l="l"/>
                <a:pathLst>
                  <a:path h="68431" w="1674365">
                    <a:moveTo>
                      <a:pt x="86102" y="1748"/>
                    </a:moveTo>
                    <a:cubicBezTo>
                      <a:pt x="86102" y="2713"/>
                      <a:pt x="66821" y="3496"/>
                      <a:pt x="43051" y="3496"/>
                    </a:cubicBezTo>
                    <a:cubicBezTo>
                      <a:pt x="19280" y="3496"/>
                      <a:pt x="0" y="2713"/>
                      <a:pt x="0" y="1748"/>
                    </a:cubicBezTo>
                    <a:cubicBezTo>
                      <a:pt x="0" y="783"/>
                      <a:pt x="19280" y="0"/>
                      <a:pt x="43051" y="0"/>
                    </a:cubicBezTo>
                    <a:cubicBezTo>
                      <a:pt x="66821" y="0"/>
                      <a:pt x="86102" y="783"/>
                      <a:pt x="86102" y="1748"/>
                    </a:cubicBezTo>
                    <a:close/>
                    <a:moveTo>
                      <a:pt x="572472" y="0"/>
                    </a:moveTo>
                    <a:cubicBezTo>
                      <a:pt x="548701" y="0"/>
                      <a:pt x="529421" y="783"/>
                      <a:pt x="529421" y="1748"/>
                    </a:cubicBezTo>
                    <a:cubicBezTo>
                      <a:pt x="529421" y="2713"/>
                      <a:pt x="548701" y="3496"/>
                      <a:pt x="572472" y="3496"/>
                    </a:cubicBezTo>
                    <a:cubicBezTo>
                      <a:pt x="596242" y="3496"/>
                      <a:pt x="615523" y="2713"/>
                      <a:pt x="615523" y="1748"/>
                    </a:cubicBezTo>
                    <a:cubicBezTo>
                      <a:pt x="615523" y="783"/>
                      <a:pt x="596242" y="0"/>
                      <a:pt x="572472" y="0"/>
                    </a:cubicBezTo>
                    <a:close/>
                    <a:moveTo>
                      <a:pt x="1101893" y="0"/>
                    </a:moveTo>
                    <a:cubicBezTo>
                      <a:pt x="1078122" y="0"/>
                      <a:pt x="1058842" y="783"/>
                      <a:pt x="1058842" y="1748"/>
                    </a:cubicBezTo>
                    <a:cubicBezTo>
                      <a:pt x="1058842" y="2713"/>
                      <a:pt x="1078122" y="3496"/>
                      <a:pt x="1101893" y="3496"/>
                    </a:cubicBezTo>
                    <a:cubicBezTo>
                      <a:pt x="1125663" y="3496"/>
                      <a:pt x="1144944" y="2713"/>
                      <a:pt x="1144944" y="1748"/>
                    </a:cubicBezTo>
                    <a:cubicBezTo>
                      <a:pt x="1144944" y="783"/>
                      <a:pt x="1125663" y="0"/>
                      <a:pt x="1101893" y="0"/>
                    </a:cubicBezTo>
                    <a:close/>
                    <a:moveTo>
                      <a:pt x="1631314" y="3496"/>
                    </a:moveTo>
                    <a:cubicBezTo>
                      <a:pt x="1655084" y="3496"/>
                      <a:pt x="1674364" y="2713"/>
                      <a:pt x="1674364" y="1748"/>
                    </a:cubicBezTo>
                    <a:cubicBezTo>
                      <a:pt x="1674364" y="783"/>
                      <a:pt x="1655084" y="0"/>
                      <a:pt x="1631314" y="0"/>
                    </a:cubicBezTo>
                    <a:cubicBezTo>
                      <a:pt x="1607543" y="0"/>
                      <a:pt x="1588263" y="783"/>
                      <a:pt x="1588263" y="1748"/>
                    </a:cubicBezTo>
                    <a:cubicBezTo>
                      <a:pt x="1588263" y="2713"/>
                      <a:pt x="1607543" y="3496"/>
                      <a:pt x="1631314" y="3496"/>
                    </a:cubicBezTo>
                    <a:close/>
                    <a:moveTo>
                      <a:pt x="43051" y="21643"/>
                    </a:moveTo>
                    <a:cubicBezTo>
                      <a:pt x="19280" y="21643"/>
                      <a:pt x="0" y="22426"/>
                      <a:pt x="0" y="23391"/>
                    </a:cubicBezTo>
                    <a:cubicBezTo>
                      <a:pt x="0" y="24356"/>
                      <a:pt x="19280" y="25139"/>
                      <a:pt x="43051" y="25139"/>
                    </a:cubicBezTo>
                    <a:cubicBezTo>
                      <a:pt x="66821" y="25139"/>
                      <a:pt x="86102" y="24356"/>
                      <a:pt x="86102" y="23391"/>
                    </a:cubicBezTo>
                    <a:cubicBezTo>
                      <a:pt x="86102" y="22426"/>
                      <a:pt x="66821" y="21643"/>
                      <a:pt x="43051" y="21643"/>
                    </a:cubicBezTo>
                    <a:close/>
                    <a:moveTo>
                      <a:pt x="572472" y="21643"/>
                    </a:moveTo>
                    <a:cubicBezTo>
                      <a:pt x="548701" y="21643"/>
                      <a:pt x="529421" y="22426"/>
                      <a:pt x="529421" y="23391"/>
                    </a:cubicBezTo>
                    <a:cubicBezTo>
                      <a:pt x="529421" y="24356"/>
                      <a:pt x="548701" y="25139"/>
                      <a:pt x="572472" y="25139"/>
                    </a:cubicBezTo>
                    <a:cubicBezTo>
                      <a:pt x="596242" y="25139"/>
                      <a:pt x="615523" y="24356"/>
                      <a:pt x="615523" y="23391"/>
                    </a:cubicBezTo>
                    <a:cubicBezTo>
                      <a:pt x="615523" y="22426"/>
                      <a:pt x="596242" y="21643"/>
                      <a:pt x="572472" y="21643"/>
                    </a:cubicBezTo>
                    <a:close/>
                    <a:moveTo>
                      <a:pt x="1101893" y="21643"/>
                    </a:moveTo>
                    <a:cubicBezTo>
                      <a:pt x="1078122" y="21643"/>
                      <a:pt x="1058842" y="22426"/>
                      <a:pt x="1058842" y="23391"/>
                    </a:cubicBezTo>
                    <a:cubicBezTo>
                      <a:pt x="1058842" y="24356"/>
                      <a:pt x="1078122" y="25139"/>
                      <a:pt x="1101893" y="25139"/>
                    </a:cubicBezTo>
                    <a:cubicBezTo>
                      <a:pt x="1125663" y="25139"/>
                      <a:pt x="1144944" y="24356"/>
                      <a:pt x="1144944" y="23391"/>
                    </a:cubicBezTo>
                    <a:cubicBezTo>
                      <a:pt x="1144944" y="22426"/>
                      <a:pt x="1125663" y="21643"/>
                      <a:pt x="1101893" y="21643"/>
                    </a:cubicBezTo>
                    <a:close/>
                    <a:moveTo>
                      <a:pt x="1631314" y="21643"/>
                    </a:moveTo>
                    <a:cubicBezTo>
                      <a:pt x="1607543" y="21643"/>
                      <a:pt x="1588263" y="22426"/>
                      <a:pt x="1588263" y="23391"/>
                    </a:cubicBezTo>
                    <a:cubicBezTo>
                      <a:pt x="1588263" y="24356"/>
                      <a:pt x="1607543" y="25139"/>
                      <a:pt x="1631314" y="25139"/>
                    </a:cubicBezTo>
                    <a:cubicBezTo>
                      <a:pt x="1655084" y="25139"/>
                      <a:pt x="1674364" y="24356"/>
                      <a:pt x="1674364" y="23391"/>
                    </a:cubicBezTo>
                    <a:cubicBezTo>
                      <a:pt x="1674365" y="22426"/>
                      <a:pt x="1655084" y="21643"/>
                      <a:pt x="1631314" y="21643"/>
                    </a:cubicBezTo>
                    <a:close/>
                    <a:moveTo>
                      <a:pt x="43051" y="43292"/>
                    </a:moveTo>
                    <a:cubicBezTo>
                      <a:pt x="19280" y="43292"/>
                      <a:pt x="0" y="44075"/>
                      <a:pt x="0" y="45040"/>
                    </a:cubicBezTo>
                    <a:cubicBezTo>
                      <a:pt x="0" y="46005"/>
                      <a:pt x="19280" y="46788"/>
                      <a:pt x="43051" y="46788"/>
                    </a:cubicBezTo>
                    <a:cubicBezTo>
                      <a:pt x="66821" y="46788"/>
                      <a:pt x="86102" y="46005"/>
                      <a:pt x="86102" y="45040"/>
                    </a:cubicBezTo>
                    <a:cubicBezTo>
                      <a:pt x="86102" y="44075"/>
                      <a:pt x="66821" y="43292"/>
                      <a:pt x="43051" y="43292"/>
                    </a:cubicBezTo>
                    <a:close/>
                    <a:moveTo>
                      <a:pt x="572472" y="43292"/>
                    </a:moveTo>
                    <a:cubicBezTo>
                      <a:pt x="548701" y="43292"/>
                      <a:pt x="529421" y="44075"/>
                      <a:pt x="529421" y="45040"/>
                    </a:cubicBezTo>
                    <a:cubicBezTo>
                      <a:pt x="529421" y="46005"/>
                      <a:pt x="548701" y="46788"/>
                      <a:pt x="572472" y="46788"/>
                    </a:cubicBezTo>
                    <a:cubicBezTo>
                      <a:pt x="596242" y="46788"/>
                      <a:pt x="615523" y="46005"/>
                      <a:pt x="615523" y="45040"/>
                    </a:cubicBezTo>
                    <a:cubicBezTo>
                      <a:pt x="615523" y="44075"/>
                      <a:pt x="596242" y="43292"/>
                      <a:pt x="572472" y="43292"/>
                    </a:cubicBezTo>
                    <a:close/>
                    <a:moveTo>
                      <a:pt x="1101893" y="43292"/>
                    </a:moveTo>
                    <a:cubicBezTo>
                      <a:pt x="1078122" y="43292"/>
                      <a:pt x="1058842" y="44075"/>
                      <a:pt x="1058842" y="45040"/>
                    </a:cubicBezTo>
                    <a:cubicBezTo>
                      <a:pt x="1058842" y="46005"/>
                      <a:pt x="1078122" y="46788"/>
                      <a:pt x="1101893" y="46788"/>
                    </a:cubicBezTo>
                    <a:cubicBezTo>
                      <a:pt x="1125663" y="46788"/>
                      <a:pt x="1144944" y="46005"/>
                      <a:pt x="1144944" y="45040"/>
                    </a:cubicBezTo>
                    <a:cubicBezTo>
                      <a:pt x="1144944" y="44075"/>
                      <a:pt x="1125663" y="43292"/>
                      <a:pt x="1101893" y="43292"/>
                    </a:cubicBezTo>
                    <a:close/>
                    <a:moveTo>
                      <a:pt x="1631314" y="43292"/>
                    </a:moveTo>
                    <a:cubicBezTo>
                      <a:pt x="1607543" y="43292"/>
                      <a:pt x="1588263" y="44075"/>
                      <a:pt x="1588263" y="45040"/>
                    </a:cubicBezTo>
                    <a:cubicBezTo>
                      <a:pt x="1588263" y="46005"/>
                      <a:pt x="1607543" y="46788"/>
                      <a:pt x="1631314" y="46788"/>
                    </a:cubicBezTo>
                    <a:cubicBezTo>
                      <a:pt x="1655084" y="46788"/>
                      <a:pt x="1674364" y="46005"/>
                      <a:pt x="1674364" y="45040"/>
                    </a:cubicBezTo>
                    <a:cubicBezTo>
                      <a:pt x="1674365" y="44075"/>
                      <a:pt x="1655084" y="43292"/>
                      <a:pt x="1631314" y="43292"/>
                    </a:cubicBezTo>
                    <a:close/>
                    <a:moveTo>
                      <a:pt x="43051" y="64936"/>
                    </a:moveTo>
                    <a:cubicBezTo>
                      <a:pt x="19280" y="64936"/>
                      <a:pt x="0" y="65718"/>
                      <a:pt x="0" y="66683"/>
                    </a:cubicBezTo>
                    <a:cubicBezTo>
                      <a:pt x="0" y="67648"/>
                      <a:pt x="19280" y="68431"/>
                      <a:pt x="43051" y="68431"/>
                    </a:cubicBezTo>
                    <a:cubicBezTo>
                      <a:pt x="66821" y="68431"/>
                      <a:pt x="86102" y="67648"/>
                      <a:pt x="86102" y="66683"/>
                    </a:cubicBezTo>
                    <a:cubicBezTo>
                      <a:pt x="86102" y="65718"/>
                      <a:pt x="66821" y="64936"/>
                      <a:pt x="43051" y="64936"/>
                    </a:cubicBezTo>
                    <a:close/>
                    <a:moveTo>
                      <a:pt x="572472" y="64936"/>
                    </a:moveTo>
                    <a:cubicBezTo>
                      <a:pt x="548701" y="64936"/>
                      <a:pt x="529421" y="65718"/>
                      <a:pt x="529421" y="66683"/>
                    </a:cubicBezTo>
                    <a:cubicBezTo>
                      <a:pt x="529421" y="67648"/>
                      <a:pt x="548701" y="68431"/>
                      <a:pt x="572472" y="68431"/>
                    </a:cubicBezTo>
                    <a:cubicBezTo>
                      <a:pt x="596242" y="68431"/>
                      <a:pt x="615523" y="67648"/>
                      <a:pt x="615523" y="66683"/>
                    </a:cubicBezTo>
                    <a:cubicBezTo>
                      <a:pt x="615523" y="65718"/>
                      <a:pt x="596242" y="64936"/>
                      <a:pt x="572472" y="64936"/>
                    </a:cubicBezTo>
                    <a:close/>
                    <a:moveTo>
                      <a:pt x="1101893" y="64936"/>
                    </a:moveTo>
                    <a:cubicBezTo>
                      <a:pt x="1078122" y="64936"/>
                      <a:pt x="1058842" y="65718"/>
                      <a:pt x="1058842" y="66683"/>
                    </a:cubicBezTo>
                    <a:cubicBezTo>
                      <a:pt x="1058842" y="67648"/>
                      <a:pt x="1078122" y="68431"/>
                      <a:pt x="1101893" y="68431"/>
                    </a:cubicBezTo>
                    <a:cubicBezTo>
                      <a:pt x="1125663" y="68431"/>
                      <a:pt x="1144944" y="67648"/>
                      <a:pt x="1144944" y="66683"/>
                    </a:cubicBezTo>
                    <a:cubicBezTo>
                      <a:pt x="1144944" y="65718"/>
                      <a:pt x="1125663" y="64936"/>
                      <a:pt x="1101893" y="64936"/>
                    </a:cubicBezTo>
                    <a:close/>
                    <a:moveTo>
                      <a:pt x="1631314" y="64936"/>
                    </a:moveTo>
                    <a:cubicBezTo>
                      <a:pt x="1607543" y="64936"/>
                      <a:pt x="1588263" y="65718"/>
                      <a:pt x="1588263" y="66683"/>
                    </a:cubicBezTo>
                    <a:cubicBezTo>
                      <a:pt x="1588263" y="67648"/>
                      <a:pt x="1607543" y="68431"/>
                      <a:pt x="1631314" y="68431"/>
                    </a:cubicBezTo>
                    <a:cubicBezTo>
                      <a:pt x="1655084" y="68431"/>
                      <a:pt x="1674364" y="67648"/>
                      <a:pt x="1674364" y="66683"/>
                    </a:cubicBezTo>
                    <a:cubicBezTo>
                      <a:pt x="1674365" y="65718"/>
                      <a:pt x="1655084" y="64936"/>
                      <a:pt x="1631314" y="6493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alphaModFix amt="69000"/>
          </a:blip>
          <a:srcRect l="24742" t="0" r="14219" b="0"/>
          <a:stretch>
            <a:fillRect/>
          </a:stretch>
        </p:blipFill>
        <p:spPr>
          <a:xfrm flipH="false" flipV="false" rot="0">
            <a:off x="8881301" y="0"/>
            <a:ext cx="9406699" cy="102870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028700" y="2849870"/>
            <a:ext cx="4285185" cy="773041"/>
            <a:chOff x="0" y="0"/>
            <a:chExt cx="5713580" cy="103072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5713580" cy="1030721"/>
              <a:chOff x="0" y="0"/>
              <a:chExt cx="22089234" cy="3984865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22089233" cy="3984865"/>
              </a:xfrm>
              <a:custGeom>
                <a:avLst/>
                <a:gdLst/>
                <a:ahLst/>
                <a:cxnLst/>
                <a:rect r="r" b="b" t="t" l="l"/>
                <a:pathLst>
                  <a:path h="3984865" w="22089233">
                    <a:moveTo>
                      <a:pt x="0" y="0"/>
                    </a:moveTo>
                    <a:lnTo>
                      <a:pt x="0" y="3984865"/>
                    </a:lnTo>
                    <a:lnTo>
                      <a:pt x="22089233" y="3984865"/>
                    </a:lnTo>
                    <a:lnTo>
                      <a:pt x="22089233" y="0"/>
                    </a:lnTo>
                    <a:lnTo>
                      <a:pt x="0" y="0"/>
                    </a:lnTo>
                    <a:close/>
                    <a:moveTo>
                      <a:pt x="22028274" y="3923905"/>
                    </a:moveTo>
                    <a:lnTo>
                      <a:pt x="59690" y="3923905"/>
                    </a:lnTo>
                    <a:lnTo>
                      <a:pt x="59690" y="59690"/>
                    </a:lnTo>
                    <a:lnTo>
                      <a:pt x="22028274" y="59690"/>
                    </a:lnTo>
                    <a:lnTo>
                      <a:pt x="22028274" y="392390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274974"/>
              <a:ext cx="5713580" cy="4634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00"/>
                </a:lnSpc>
              </a:pPr>
              <a:r>
                <a:rPr lang="en-US" sz="2000">
                  <a:solidFill>
                    <a:srgbClr val="FE641E"/>
                  </a:solidFill>
                  <a:latin typeface="Roboto Bold"/>
                </a:rPr>
                <a:t>NETWORK ACCESS CONTROL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-1660">
            <a:off x="1028867" y="3822115"/>
            <a:ext cx="6593763" cy="740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Roboto"/>
              </a:rPr>
              <a:t>N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etwork Visibility and access management through policy enforcement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84078"/>
            <a:ext cx="7263400" cy="1152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800"/>
              </a:lnSpc>
            </a:pPr>
            <a:r>
              <a:rPr lang="en-US" sz="8000">
                <a:solidFill>
                  <a:srgbClr val="BAEFFA"/>
                </a:solidFill>
                <a:latin typeface="Roboto Bold"/>
              </a:rPr>
              <a:t>Access Control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28700" y="5032203"/>
            <a:ext cx="4285185" cy="773041"/>
            <a:chOff x="0" y="0"/>
            <a:chExt cx="5713580" cy="103072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5713580" cy="1030721"/>
              <a:chOff x="0" y="0"/>
              <a:chExt cx="22089234" cy="39848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2089233" cy="3984865"/>
              </a:xfrm>
              <a:custGeom>
                <a:avLst/>
                <a:gdLst/>
                <a:ahLst/>
                <a:cxnLst/>
                <a:rect r="r" b="b" t="t" l="l"/>
                <a:pathLst>
                  <a:path h="3984865" w="22089233">
                    <a:moveTo>
                      <a:pt x="0" y="0"/>
                    </a:moveTo>
                    <a:lnTo>
                      <a:pt x="0" y="3984865"/>
                    </a:lnTo>
                    <a:lnTo>
                      <a:pt x="22089233" y="3984865"/>
                    </a:lnTo>
                    <a:lnTo>
                      <a:pt x="22089233" y="0"/>
                    </a:lnTo>
                    <a:lnTo>
                      <a:pt x="0" y="0"/>
                    </a:lnTo>
                    <a:close/>
                    <a:moveTo>
                      <a:pt x="22028274" y="3923905"/>
                    </a:moveTo>
                    <a:lnTo>
                      <a:pt x="59690" y="3923905"/>
                    </a:lnTo>
                    <a:lnTo>
                      <a:pt x="59690" y="59690"/>
                    </a:lnTo>
                    <a:lnTo>
                      <a:pt x="22028274" y="59690"/>
                    </a:lnTo>
                    <a:lnTo>
                      <a:pt x="22028274" y="392390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0" y="274974"/>
              <a:ext cx="5713580" cy="4634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00"/>
                </a:lnSpc>
              </a:pPr>
              <a:r>
                <a:rPr lang="en-US" sz="2000">
                  <a:solidFill>
                    <a:srgbClr val="FE641E"/>
                  </a:solidFill>
                  <a:latin typeface="Roboto Bold"/>
                </a:rPr>
                <a:t>INTRUSION PROTECTION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-1660">
            <a:off x="1028867" y="6004448"/>
            <a:ext cx="6593763" cy="740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Roboto"/>
              </a:rPr>
              <a:t>Examining n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etwork traffic flows, to detect and prevent vulnerability exploits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28700" y="7201999"/>
            <a:ext cx="4285185" cy="773041"/>
            <a:chOff x="0" y="0"/>
            <a:chExt cx="5713580" cy="1030721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5713580" cy="1030721"/>
              <a:chOff x="0" y="0"/>
              <a:chExt cx="22089234" cy="3984865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22089233" cy="3984865"/>
              </a:xfrm>
              <a:custGeom>
                <a:avLst/>
                <a:gdLst/>
                <a:ahLst/>
                <a:cxnLst/>
                <a:rect r="r" b="b" t="t" l="l"/>
                <a:pathLst>
                  <a:path h="3984865" w="22089233">
                    <a:moveTo>
                      <a:pt x="0" y="0"/>
                    </a:moveTo>
                    <a:lnTo>
                      <a:pt x="0" y="3984865"/>
                    </a:lnTo>
                    <a:lnTo>
                      <a:pt x="22089233" y="3984865"/>
                    </a:lnTo>
                    <a:lnTo>
                      <a:pt x="22089233" y="0"/>
                    </a:lnTo>
                    <a:lnTo>
                      <a:pt x="0" y="0"/>
                    </a:lnTo>
                    <a:close/>
                    <a:moveTo>
                      <a:pt x="22028274" y="3923905"/>
                    </a:moveTo>
                    <a:lnTo>
                      <a:pt x="59690" y="3923905"/>
                    </a:lnTo>
                    <a:lnTo>
                      <a:pt x="59690" y="59690"/>
                    </a:lnTo>
                    <a:lnTo>
                      <a:pt x="22028274" y="59690"/>
                    </a:lnTo>
                    <a:lnTo>
                      <a:pt x="22028274" y="392390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0" y="274974"/>
              <a:ext cx="5713580" cy="4634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00"/>
                </a:lnSpc>
              </a:pPr>
              <a:r>
                <a:rPr lang="en-US" sz="2000">
                  <a:solidFill>
                    <a:srgbClr val="FE641E"/>
                  </a:solidFill>
                  <a:latin typeface="Roboto Bold"/>
                </a:rPr>
                <a:t>FIREWALL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-1660">
            <a:off x="1028957" y="8142640"/>
            <a:ext cx="6593583" cy="1114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Roboto"/>
              </a:rPr>
              <a:t>Monitors incoming and outgoing n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etwork traffic and controls traffic based on a defined set of security rules.</a:t>
            </a:r>
          </a:p>
          <a:p>
            <a:pPr>
              <a:lnSpc>
                <a:spcPts val="294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5143500"/>
            <a:ext cx="9144000" cy="5867400"/>
          </a:xfrm>
          <a:prstGeom prst="rect">
            <a:avLst/>
          </a:prstGeom>
          <a:solidFill>
            <a:srgbClr val="F4F6FC">
              <a:alpha val="9804"/>
            </a:srgbClr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82000"/>
          </a:blip>
          <a:srcRect l="0" t="35653" r="0" b="22180"/>
          <a:stretch>
            <a:fillRect/>
          </a:stretch>
        </p:blipFill>
        <p:spPr>
          <a:xfrm flipH="false" flipV="false" rot="0">
            <a:off x="0" y="0"/>
            <a:ext cx="18288000" cy="51435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774471" y="6710227"/>
            <a:ext cx="5595058" cy="1985700"/>
            <a:chOff x="0" y="0"/>
            <a:chExt cx="7460077" cy="264760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7460077" cy="7314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20"/>
                </a:lnSpc>
              </a:pPr>
              <a:r>
                <a:rPr lang="en-US" sz="3600" spc="252">
                  <a:solidFill>
                    <a:srgbClr val="FE641E"/>
                  </a:solidFill>
                  <a:latin typeface="Open Sans Bold"/>
                </a:rPr>
                <a:t>ANTIVIRUS </a:t>
              </a:r>
              <a:r>
                <a:rPr lang="en-US" sz="3600" spc="252">
                  <a:solidFill>
                    <a:srgbClr val="BAEFFA"/>
                  </a:solidFill>
                  <a:latin typeface="Open Sans"/>
                </a:rPr>
                <a:t>UTILITIES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428798"/>
              <a:ext cx="7460077" cy="1218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50"/>
                </a:lnSpc>
              </a:pPr>
              <a:r>
                <a:rPr lang="en-US" sz="2500" spc="50">
                  <a:solidFill>
                    <a:srgbClr val="F4F6FC"/>
                  </a:solidFill>
                  <a:latin typeface="Open Sans"/>
                </a:rPr>
                <a:t>P</a:t>
              </a:r>
              <a:r>
                <a:rPr lang="en-US" sz="2500" spc="50">
                  <a:solidFill>
                    <a:srgbClr val="F4F6FC"/>
                  </a:solidFill>
                  <a:latin typeface="Open Sans"/>
                </a:rPr>
                <a:t>rotect your computer against malware, and cybercriminals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909656" y="6558050"/>
            <a:ext cx="5595058" cy="2461801"/>
            <a:chOff x="0" y="0"/>
            <a:chExt cx="7460077" cy="328240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7460077" cy="7314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20"/>
                </a:lnSpc>
              </a:pPr>
              <a:r>
                <a:rPr lang="en-US" sz="3600" spc="252">
                  <a:solidFill>
                    <a:srgbClr val="FF731E"/>
                  </a:solidFill>
                  <a:latin typeface="Open Sans Bold"/>
                </a:rPr>
                <a:t>SIEM </a:t>
              </a:r>
              <a:r>
                <a:rPr lang="en-US" sz="3600" spc="252">
                  <a:solidFill>
                    <a:srgbClr val="BAEFFA"/>
                  </a:solidFill>
                  <a:latin typeface="Open Sans"/>
                </a:rPr>
                <a:t>SYSTEM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428798"/>
              <a:ext cx="7460077" cy="18536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50"/>
                </a:lnSpc>
              </a:pPr>
              <a:r>
                <a:rPr lang="en-US" sz="2500" spc="50">
                  <a:solidFill>
                    <a:srgbClr val="F4F6FC"/>
                  </a:solidFill>
                  <a:latin typeface="Open Sans"/>
                </a:rPr>
                <a:t>S</a:t>
              </a:r>
              <a:r>
                <a:rPr lang="en-US" sz="2500" spc="50">
                  <a:solidFill>
                    <a:srgbClr val="F4F6FC"/>
                  </a:solidFill>
                  <a:latin typeface="Open Sans"/>
                </a:rPr>
                <a:t>et of tools and services, offering a holistic view of an organization’s information security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-5400000">
            <a:off x="-697710" y="5124450"/>
            <a:ext cx="10287000" cy="0"/>
          </a:xfrm>
          <a:prstGeom prst="line">
            <a:avLst/>
          </a:prstGeom>
          <a:ln cap="rnd" w="38100">
            <a:solidFill>
              <a:srgbClr val="101010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4165777" y="1603704"/>
            <a:ext cx="598125" cy="602989"/>
            <a:chOff x="0" y="0"/>
            <a:chExt cx="797500" cy="803985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797500" cy="803985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138248" y="223777"/>
              <a:ext cx="521004" cy="3505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52"/>
                </a:lnSpc>
              </a:pPr>
              <a:r>
                <a:rPr lang="en-US" sz="1537">
                  <a:solidFill>
                    <a:srgbClr val="FEFFFD"/>
                  </a:solidFill>
                  <a:latin typeface="Roboto"/>
                </a:rPr>
                <a:t>1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165777" y="3203269"/>
            <a:ext cx="598125" cy="602989"/>
            <a:chOff x="0" y="0"/>
            <a:chExt cx="797500" cy="803985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797500" cy="803985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138248" y="223777"/>
              <a:ext cx="521004" cy="3505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52"/>
                </a:lnSpc>
              </a:pPr>
              <a:r>
                <a:rPr lang="en-US" sz="1537">
                  <a:solidFill>
                    <a:srgbClr val="FEFFFD"/>
                  </a:solidFill>
                  <a:latin typeface="Roboto"/>
                </a:rPr>
                <a:t>2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165777" y="4802834"/>
            <a:ext cx="598125" cy="602989"/>
            <a:chOff x="0" y="0"/>
            <a:chExt cx="797500" cy="803985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797500" cy="803985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138248" y="223777"/>
              <a:ext cx="521004" cy="3505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52"/>
                </a:lnSpc>
              </a:pPr>
              <a:r>
                <a:rPr lang="en-US" sz="1537">
                  <a:solidFill>
                    <a:srgbClr val="FEFFFD"/>
                  </a:solidFill>
                  <a:latin typeface="Roboto"/>
                </a:rPr>
                <a:t>3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165777" y="6402399"/>
            <a:ext cx="598125" cy="602989"/>
            <a:chOff x="0" y="0"/>
            <a:chExt cx="797500" cy="803985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797500" cy="803985"/>
              <a:chOff x="0" y="0"/>
              <a:chExt cx="6350000" cy="6350000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138248" y="223777"/>
              <a:ext cx="521004" cy="3505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52"/>
                </a:lnSpc>
              </a:pPr>
              <a:r>
                <a:rPr lang="en-US" sz="1537">
                  <a:solidFill>
                    <a:srgbClr val="FEFFFD"/>
                  </a:solidFill>
                  <a:latin typeface="Roboto"/>
                </a:rPr>
                <a:t>4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165777" y="8001964"/>
            <a:ext cx="598125" cy="602989"/>
            <a:chOff x="0" y="0"/>
            <a:chExt cx="797500" cy="803985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797500" cy="803985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138248" y="223777"/>
              <a:ext cx="521004" cy="3505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52"/>
                </a:lnSpc>
              </a:pPr>
              <a:r>
                <a:rPr lang="en-US" sz="1537">
                  <a:solidFill>
                    <a:srgbClr val="FEFFFD"/>
                  </a:solidFill>
                  <a:latin typeface="Roboto"/>
                </a:rPr>
                <a:t>5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7811209" y="1522532"/>
            <a:ext cx="8223824" cy="957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>
                <a:solidFill>
                  <a:srgbClr val="FEFFFD"/>
                </a:solidFill>
                <a:latin typeface="Barlow Light Bold"/>
              </a:rPr>
              <a:t>Application security encompasses the hardware, software, and processes you use to close those holes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811209" y="3112948"/>
            <a:ext cx="8223824" cy="957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399">
                <a:solidFill>
                  <a:srgbClr val="FEFFFD"/>
                </a:solidFill>
                <a:latin typeface="Barlow Light Bold"/>
              </a:rPr>
              <a:t>Pr</a:t>
            </a:r>
            <a:r>
              <a:rPr lang="en-US" sz="2400">
                <a:solidFill>
                  <a:srgbClr val="FEFFFD"/>
                </a:solidFill>
                <a:latin typeface="Barlow Light Bold"/>
              </a:rPr>
              <a:t>otecting workloads moving across different cloud and hybrid environments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811209" y="4603343"/>
            <a:ext cx="8223824" cy="957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399">
                <a:solidFill>
                  <a:srgbClr val="FEFFFD"/>
                </a:solidFill>
                <a:latin typeface="Barlow Light Bold"/>
              </a:rPr>
              <a:t>Pr</a:t>
            </a:r>
            <a:r>
              <a:rPr lang="en-US" sz="2400">
                <a:solidFill>
                  <a:srgbClr val="FEFFFD"/>
                </a:solidFill>
                <a:latin typeface="Barlow Light Bold"/>
              </a:rPr>
              <a:t>otecting your web gateway on site. "Web security" also refers to the steps you take to protect your own website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811209" y="6102152"/>
            <a:ext cx="8223824" cy="957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399">
                <a:solidFill>
                  <a:srgbClr val="FEFFFD"/>
                </a:solidFill>
                <a:latin typeface="Barlow Light Bold"/>
              </a:rPr>
              <a:t>Br</a:t>
            </a:r>
            <a:r>
              <a:rPr lang="en-US" sz="2400">
                <a:solidFill>
                  <a:srgbClr val="FEFFFD"/>
                </a:solidFill>
                <a:latin typeface="Barlow Light Bold"/>
              </a:rPr>
              <a:t>oad set of technologies, policies, and applications to defend online IP, services, applications, and other imperative data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811209" y="7701717"/>
            <a:ext cx="8223824" cy="957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399">
                <a:solidFill>
                  <a:srgbClr val="FEFFFD"/>
                </a:solidFill>
                <a:latin typeface="Barlow Light Bold"/>
              </a:rPr>
              <a:t>Bl</a:t>
            </a:r>
            <a:r>
              <a:rPr lang="en-US" sz="2400">
                <a:solidFill>
                  <a:srgbClr val="FEFFFD"/>
                </a:solidFill>
                <a:latin typeface="Barlow Light Bold"/>
              </a:rPr>
              <a:t>ocking incoming attacks and controling outbound messages to prevent the loss of sensitive data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342347" y="1690027"/>
            <a:ext cx="1911846" cy="382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FE641E"/>
                </a:solidFill>
                <a:latin typeface="Roboto Bold"/>
              </a:rPr>
              <a:t>APPLICATION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5342347" y="3289592"/>
            <a:ext cx="1911846" cy="382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FE641E"/>
                </a:solidFill>
                <a:latin typeface="Roboto Bold"/>
              </a:rPr>
              <a:t>WORKLOAD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342347" y="4889157"/>
            <a:ext cx="1911846" cy="382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FE641E"/>
                </a:solidFill>
                <a:latin typeface="Roboto Bold"/>
              </a:rPr>
              <a:t>WEB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342347" y="6488722"/>
            <a:ext cx="1911846" cy="382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FE641E"/>
                </a:solidFill>
                <a:latin typeface="Roboto Bold"/>
              </a:rPr>
              <a:t>CLOUD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342347" y="8088287"/>
            <a:ext cx="1911846" cy="382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>
                <a:solidFill>
                  <a:srgbClr val="FE641E"/>
                </a:solidFill>
                <a:latin typeface="Roboto Bold"/>
              </a:rPr>
              <a:t>EMAIL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28700" y="4705325"/>
            <a:ext cx="3137077" cy="8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5000">
                <a:solidFill>
                  <a:srgbClr val="BAEFFA"/>
                </a:solidFill>
                <a:latin typeface="Roboto Bold"/>
              </a:rPr>
              <a:t>Security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195641"/>
            <a:ext cx="412670" cy="412670"/>
            <a:chOff x="0" y="0"/>
            <a:chExt cx="550226" cy="550226"/>
          </a:xfrm>
        </p:grpSpPr>
        <p:grpSp>
          <p:nvGrpSpPr>
            <p:cNvPr name="Group 3" id="3"/>
            <p:cNvGrpSpPr/>
            <p:nvPr/>
          </p:nvGrpSpPr>
          <p:grpSpPr>
            <a:xfrm rot="-10800000">
              <a:off x="0" y="0"/>
              <a:ext cx="550226" cy="550226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E641E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-10800000">
              <a:off x="201961" y="201961"/>
              <a:ext cx="146304" cy="14630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22331" t="0" r="25906" b="0"/>
          <a:stretch>
            <a:fillRect/>
          </a:stretch>
        </p:blipFill>
        <p:spPr>
          <a:xfrm flipH="false" flipV="false" rot="0">
            <a:off x="0" y="0"/>
            <a:ext cx="8519633" cy="102870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961403" y="8148016"/>
            <a:ext cx="3447479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00"/>
              </a:lnSpc>
            </a:pPr>
            <a:r>
              <a:rPr lang="en-US" sz="2999">
                <a:solidFill>
                  <a:srgbClr val="FFFFFF"/>
                </a:solidFill>
                <a:latin typeface="Roboto"/>
              </a:rPr>
              <a:t>The </a:t>
            </a:r>
            <a:r>
              <a:rPr lang="en-US" sz="2999">
                <a:solidFill>
                  <a:srgbClr val="FFFFFF"/>
                </a:solidFill>
                <a:latin typeface="Roboto"/>
              </a:rPr>
              <a:t>Last One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1028700"/>
            <a:ext cx="6815167" cy="1683267"/>
            <a:chOff x="0" y="0"/>
            <a:chExt cx="9086889" cy="2244356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76200"/>
              <a:ext cx="9086889" cy="13970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450"/>
                </a:lnSpc>
              </a:pPr>
              <a:r>
                <a:rPr lang="en-US" sz="6500">
                  <a:solidFill>
                    <a:srgbClr val="BAEFFA"/>
                  </a:solidFill>
                  <a:latin typeface="Roboto Bold"/>
                </a:rPr>
                <a:t>More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-1660">
              <a:off x="127" y="1656718"/>
              <a:ext cx="9086635" cy="5854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Roboto"/>
                </a:rPr>
                <a:t>on Types of </a:t>
              </a:r>
              <a:r>
                <a:rPr lang="en-US" sz="2600">
                  <a:solidFill>
                    <a:srgbClr val="BAEFFA"/>
                  </a:solidFill>
                  <a:latin typeface="Roboto Bold"/>
                </a:rPr>
                <a:t>Network Security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-1660">
            <a:off x="12102003" y="1111843"/>
            <a:ext cx="5157090" cy="2142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FF731E"/>
                </a:solidFill>
                <a:latin typeface="Roboto Bold"/>
              </a:rPr>
              <a:t>VPN</a:t>
            </a:r>
          </a:p>
          <a:p>
            <a:pPr>
              <a:lnSpc>
                <a:spcPts val="3220"/>
              </a:lnSpc>
            </a:pPr>
            <a:r>
              <a:rPr lang="en-US" sz="2600">
                <a:solidFill>
                  <a:srgbClr val="FFFFFF"/>
                </a:solidFill>
                <a:latin typeface="Roboto Bold"/>
              </a:rPr>
              <a:t>E</a:t>
            </a:r>
            <a:r>
              <a:rPr lang="en-US" sz="2300">
                <a:solidFill>
                  <a:srgbClr val="FFFFFF"/>
                </a:solidFill>
                <a:latin typeface="Roboto"/>
              </a:rPr>
              <a:t>ncrypts the connection from an endpoint to a network, often over the internet</a:t>
            </a:r>
          </a:p>
          <a:p>
            <a:pPr>
              <a:lnSpc>
                <a:spcPts val="364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-1660">
            <a:off x="12101893" y="3230933"/>
            <a:ext cx="5157015" cy="1684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FF731E"/>
                </a:solidFill>
                <a:latin typeface="Roboto Bold"/>
              </a:rPr>
              <a:t>Network Segmentation</a:t>
            </a: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Roboto"/>
              </a:rPr>
              <a:t>Puts network traffic into different classifications and makes </a:t>
            </a:r>
            <a:r>
              <a:rPr lang="en-US" sz="2300">
                <a:solidFill>
                  <a:srgbClr val="FFFFFF"/>
                </a:solidFill>
                <a:latin typeface="Roboto"/>
              </a:rPr>
              <a:t>enforcing security policies</a:t>
            </a:r>
            <a:r>
              <a:rPr lang="en-US" sz="2300">
                <a:solidFill>
                  <a:srgbClr val="FFFFFF"/>
                </a:solidFill>
                <a:latin typeface="Roboto"/>
              </a:rPr>
              <a:t> easier</a:t>
            </a:r>
          </a:p>
        </p:txBody>
      </p:sp>
      <p:sp>
        <p:nvSpPr>
          <p:cNvPr name="TextBox 14" id="14"/>
          <p:cNvSpPr txBox="true"/>
          <p:nvPr/>
        </p:nvSpPr>
        <p:spPr>
          <a:xfrm rot="-1660">
            <a:off x="12101893" y="5533815"/>
            <a:ext cx="5157114" cy="1684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FF731E"/>
                </a:solidFill>
                <a:latin typeface="Roboto Bold"/>
              </a:rPr>
              <a:t>Data Loss Prevention</a:t>
            </a:r>
          </a:p>
          <a:p>
            <a:pPr>
              <a:lnSpc>
                <a:spcPts val="3220"/>
              </a:lnSpc>
            </a:pPr>
            <a:r>
              <a:rPr lang="en-US" sz="2600">
                <a:solidFill>
                  <a:srgbClr val="F4F6FC"/>
                </a:solidFill>
                <a:latin typeface="Roboto"/>
              </a:rPr>
              <a:t>S</a:t>
            </a:r>
            <a:r>
              <a:rPr lang="en-US" sz="2300">
                <a:solidFill>
                  <a:srgbClr val="F4F6FC"/>
                </a:solidFill>
                <a:latin typeface="Roboto"/>
              </a:rPr>
              <a:t>topping people from uploading, forwarding, or even printing critical information in an unsafe manner</a:t>
            </a:r>
          </a:p>
        </p:txBody>
      </p:sp>
      <p:sp>
        <p:nvSpPr>
          <p:cNvPr name="TextBox 15" id="15"/>
          <p:cNvSpPr txBox="true"/>
          <p:nvPr/>
        </p:nvSpPr>
        <p:spPr>
          <a:xfrm rot="-1660">
            <a:off x="12101695" y="8053463"/>
            <a:ext cx="4708469" cy="866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FF731E"/>
                </a:solidFill>
                <a:latin typeface="Roboto Bold"/>
              </a:rPr>
              <a:t>Behavioral Analytics</a:t>
            </a:r>
          </a:p>
          <a:p>
            <a:pPr>
              <a:lnSpc>
                <a:spcPts val="3220"/>
              </a:lnSpc>
            </a:pPr>
            <a:r>
              <a:rPr lang="en-US" sz="2600">
                <a:solidFill>
                  <a:srgbClr val="FFFFFF"/>
                </a:solidFill>
                <a:latin typeface="Roboto"/>
              </a:rPr>
              <a:t>Detect abnormal network behavior</a:t>
            </a:r>
          </a:p>
        </p:txBody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16835" y="3724586"/>
            <a:ext cx="825819" cy="567563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69387" y="5898341"/>
            <a:ext cx="720715" cy="825819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1552535">
            <a:off x="10093225" y="8102208"/>
            <a:ext cx="493990" cy="825819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969387" y="1292576"/>
            <a:ext cx="822816" cy="82581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801371" y="3280566"/>
            <a:ext cx="1468132" cy="1468127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>
                <a:alphaModFix amt="90000"/>
              </a:blip>
              <a:stretch>
                <a:fillRect l="0" r="0" t="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801371" y="5480207"/>
            <a:ext cx="1468132" cy="1468127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>
                <a:alphaModFix amt="90000"/>
              </a:blip>
              <a:stretch>
                <a:fillRect l="0" r="0" t="0" b="0"/>
              </a:stretch>
            </a:blip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23512" t="3735" r="19499" b="0"/>
          <a:stretch>
            <a:fillRect/>
          </a:stretch>
        </p:blipFill>
        <p:spPr>
          <a:xfrm flipH="false" flipV="false" rot="0">
            <a:off x="0" y="0"/>
            <a:ext cx="9144000" cy="10287000"/>
          </a:xfrm>
          <a:prstGeom prst="rect">
            <a:avLst/>
          </a:prstGeom>
        </p:spPr>
      </p:pic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801371" y="7790173"/>
            <a:ext cx="1468132" cy="1468127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>
                <a:alphaModFix amt="90000"/>
              </a:blip>
              <a:stretch>
                <a:fillRect l="0" r="0" t="0" b="0"/>
              </a:stretch>
            </a:blip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0580845" y="808170"/>
            <a:ext cx="1909186" cy="1909186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1028700" y="6039375"/>
            <a:ext cx="6006547" cy="2624293"/>
            <a:chOff x="0" y="0"/>
            <a:chExt cx="8008730" cy="349905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76200"/>
              <a:ext cx="8008730" cy="13970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450"/>
                </a:lnSpc>
              </a:pPr>
              <a:r>
                <a:rPr lang="en-US" sz="6499">
                  <a:solidFill>
                    <a:srgbClr val="BAEFFA"/>
                  </a:solidFill>
                  <a:latin typeface="Roboto Bold"/>
                </a:rPr>
                <a:t>Thank You!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297267"/>
              <a:ext cx="7314945" cy="1201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599">
                  <a:solidFill>
                    <a:srgbClr val="FFFFFF"/>
                  </a:solidFill>
                  <a:latin typeface="Roboto Italics"/>
                </a:rPr>
                <a:t>Hopefully, you may have liked the Content!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913886" y="1166304"/>
            <a:ext cx="4071093" cy="1192918"/>
            <a:chOff x="0" y="0"/>
            <a:chExt cx="5428124" cy="1590557"/>
          </a:xfrm>
        </p:grpSpPr>
        <p:sp>
          <p:nvSpPr>
            <p:cNvPr name="TextBox 14" id="14"/>
            <p:cNvSpPr txBox="true"/>
            <p:nvPr/>
          </p:nvSpPr>
          <p:spPr>
            <a:xfrm rot="-1660">
              <a:off x="131" y="-55839"/>
              <a:ext cx="5427802" cy="585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39"/>
                </a:lnSpc>
              </a:pPr>
              <a:r>
                <a:rPr lang="en-US" sz="2599">
                  <a:solidFill>
                    <a:srgbClr val="FE641E"/>
                  </a:solidFill>
                  <a:latin typeface="Roboto"/>
                </a:rPr>
                <a:t>Muhamamd Ammar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-1660">
              <a:off x="191" y="749300"/>
              <a:ext cx="5427742" cy="8399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Roboto"/>
                </a:rPr>
                <a:t>@TheMR</a:t>
              </a:r>
              <a:r>
                <a:rPr lang="en-US" sz="1800">
                  <a:solidFill>
                    <a:srgbClr val="FFFFFF"/>
                  </a:solidFill>
                  <a:latin typeface="Roboto"/>
                </a:rPr>
                <a:t> 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BAEFFA"/>
                  </a:solidFill>
                  <a:latin typeface="Roboto Italics"/>
                </a:rPr>
                <a:t>Connection is Power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913886" y="3418171"/>
            <a:ext cx="4071093" cy="1192918"/>
            <a:chOff x="0" y="0"/>
            <a:chExt cx="5428124" cy="1590557"/>
          </a:xfrm>
        </p:grpSpPr>
        <p:sp>
          <p:nvSpPr>
            <p:cNvPr name="TextBox 17" id="17"/>
            <p:cNvSpPr txBox="true"/>
            <p:nvPr/>
          </p:nvSpPr>
          <p:spPr>
            <a:xfrm rot="-1660">
              <a:off x="131" y="-55839"/>
              <a:ext cx="5427802" cy="585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39"/>
                </a:lnSpc>
              </a:pPr>
              <a:r>
                <a:rPr lang="en-US" sz="2599">
                  <a:solidFill>
                    <a:srgbClr val="FE641E"/>
                  </a:solidFill>
                  <a:latin typeface="Roboto"/>
                </a:rPr>
                <a:t>Shaban Zaman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-1660">
              <a:off x="191" y="749300"/>
              <a:ext cx="5427742" cy="8399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Roboto"/>
                </a:rPr>
                <a:t>@RobinElliot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BAEFFA"/>
                  </a:solidFill>
                  <a:latin typeface="Roboto Italics"/>
                </a:rPr>
                <a:t>Stay humble and keep hustling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913808" y="5457822"/>
            <a:ext cx="4071247" cy="1512898"/>
            <a:chOff x="0" y="0"/>
            <a:chExt cx="5428330" cy="2017198"/>
          </a:xfrm>
        </p:grpSpPr>
        <p:sp>
          <p:nvSpPr>
            <p:cNvPr name="TextBox 20" id="20"/>
            <p:cNvSpPr txBox="true"/>
            <p:nvPr/>
          </p:nvSpPr>
          <p:spPr>
            <a:xfrm rot="-1660">
              <a:off x="234" y="-55839"/>
              <a:ext cx="5427802" cy="585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39"/>
                </a:lnSpc>
              </a:pPr>
              <a:r>
                <a:rPr lang="en-US" sz="2599">
                  <a:solidFill>
                    <a:srgbClr val="FE641E"/>
                  </a:solidFill>
                  <a:latin typeface="Roboto"/>
                </a:rPr>
                <a:t>Harris Bin Abid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-1660">
              <a:off x="294" y="749300"/>
              <a:ext cx="5427742" cy="12665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Roboto"/>
                </a:rPr>
                <a:t>@Reaper9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BAEFFA"/>
                  </a:solidFill>
                  <a:latin typeface="Roboto Italics"/>
                </a:rPr>
                <a:t>That, which doesn't kill you, makes you stronger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913886" y="7927778"/>
            <a:ext cx="4071093" cy="1192918"/>
            <a:chOff x="0" y="0"/>
            <a:chExt cx="5428124" cy="1590557"/>
          </a:xfrm>
        </p:grpSpPr>
        <p:sp>
          <p:nvSpPr>
            <p:cNvPr name="TextBox 23" id="23"/>
            <p:cNvSpPr txBox="true"/>
            <p:nvPr/>
          </p:nvSpPr>
          <p:spPr>
            <a:xfrm rot="-1660">
              <a:off x="131" y="-55839"/>
              <a:ext cx="5427802" cy="585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39"/>
                </a:lnSpc>
              </a:pPr>
              <a:r>
                <a:rPr lang="en-US" sz="2599">
                  <a:solidFill>
                    <a:srgbClr val="FE641E"/>
                  </a:solidFill>
                  <a:latin typeface="Roboto"/>
                </a:rPr>
                <a:t>Noman Shoaib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-1660">
              <a:off x="191" y="749300"/>
              <a:ext cx="5427742" cy="8399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Roboto"/>
                </a:rPr>
                <a:t>@RobinHood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BAEFFA"/>
                  </a:solidFill>
                  <a:latin typeface="Roboto Italics"/>
                </a:rPr>
                <a:t>Rise and Rise, until Lambs become Lions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12" r="0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36527" y="1673116"/>
            <a:ext cx="4331191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spc="-89">
                <a:solidFill>
                  <a:srgbClr val="FFFFFF"/>
                </a:solidFill>
                <a:latin typeface="Roboto Bold"/>
              </a:rPr>
              <a:t>Outlines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718302" y="1606441"/>
            <a:ext cx="9195045" cy="1105337"/>
            <a:chOff x="0" y="0"/>
            <a:chExt cx="12260060" cy="147378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12260060" cy="6920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50"/>
                </a:lnSpc>
              </a:pPr>
              <a:r>
                <a:rPr lang="en-US" sz="3500" spc="-35">
                  <a:solidFill>
                    <a:srgbClr val="FE641E"/>
                  </a:solidFill>
                  <a:latin typeface="Roboto Bold"/>
                </a:rPr>
                <a:t>Definition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79368"/>
              <a:ext cx="12260060" cy="4944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FFFFF"/>
                  </a:solidFill>
                  <a:latin typeface="Roboto"/>
                </a:rPr>
                <a:t>Brief intro of </a:t>
              </a:r>
              <a:r>
                <a:rPr lang="en-US" sz="2199">
                  <a:solidFill>
                    <a:srgbClr val="FFFFFF"/>
                  </a:solidFill>
                  <a:latin typeface="Roboto Bold"/>
                </a:rPr>
                <a:t>Network Security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718302" y="7575223"/>
            <a:ext cx="9195045" cy="1105337"/>
            <a:chOff x="0" y="0"/>
            <a:chExt cx="12260060" cy="147378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9050"/>
              <a:ext cx="12260060" cy="6920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50"/>
                </a:lnSpc>
              </a:pPr>
              <a:r>
                <a:rPr lang="en-US" sz="3500" spc="-35">
                  <a:solidFill>
                    <a:srgbClr val="FE641E"/>
                  </a:solidFill>
                  <a:latin typeface="Roboto Bold"/>
                </a:rPr>
                <a:t>Types of Network Security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79368"/>
              <a:ext cx="12260060" cy="4944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FFFFF"/>
                  </a:solidFill>
                  <a:latin typeface="Roboto"/>
                </a:rPr>
                <a:t>More will be discussed in Types Section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718302" y="5302250"/>
            <a:ext cx="9195045" cy="1496308"/>
            <a:chOff x="0" y="0"/>
            <a:chExt cx="12260060" cy="199507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9050"/>
              <a:ext cx="12260060" cy="6920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50"/>
                </a:lnSpc>
              </a:pPr>
              <a:r>
                <a:rPr lang="en-US" sz="3500" spc="-35">
                  <a:solidFill>
                    <a:srgbClr val="FE641E"/>
                  </a:solidFill>
                  <a:latin typeface="Roboto Bold"/>
                </a:rPr>
                <a:t>Working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979368"/>
              <a:ext cx="12260060" cy="10157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FFFFF"/>
                  </a:solidFill>
                  <a:latin typeface="Roboto"/>
                </a:rPr>
                <a:t>Detailed discussion on </a:t>
              </a:r>
              <a:r>
                <a:rPr lang="en-US" sz="2199">
                  <a:solidFill>
                    <a:srgbClr val="FFFFFF"/>
                  </a:solidFill>
                  <a:latin typeface="Roboto Bold"/>
                </a:rPr>
                <a:t>How </a:t>
              </a:r>
              <a:r>
                <a:rPr lang="en-US" sz="2199">
                  <a:solidFill>
                    <a:srgbClr val="FFFFFF"/>
                  </a:solidFill>
                  <a:latin typeface="Roboto"/>
                </a:rPr>
                <a:t>the Network Security works, and its noticable aspects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 rot="5400000">
            <a:off x="2936889" y="5129212"/>
            <a:ext cx="7074118" cy="0"/>
          </a:xfrm>
          <a:prstGeom prst="line">
            <a:avLst/>
          </a:prstGeom>
          <a:ln cap="rnd" w="28575">
            <a:solidFill>
              <a:srgbClr val="FF731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7718302" y="3392031"/>
            <a:ext cx="9195045" cy="1105337"/>
            <a:chOff x="0" y="0"/>
            <a:chExt cx="12260060" cy="1473782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19050"/>
              <a:ext cx="12260060" cy="6920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50"/>
                </a:lnSpc>
              </a:pPr>
              <a:r>
                <a:rPr lang="en-US" sz="3500" spc="-35">
                  <a:solidFill>
                    <a:srgbClr val="FE641E"/>
                  </a:solidFill>
                  <a:latin typeface="Roboto Bold"/>
                </a:rPr>
                <a:t>Benefits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979368"/>
              <a:ext cx="12260060" cy="4944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FFFFF"/>
                  </a:solidFill>
                  <a:latin typeface="Roboto"/>
                </a:rPr>
                <a:t>More will be discussed in Types Section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4" r="0" b="1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7899099" y="1585856"/>
            <a:ext cx="2489802" cy="643122"/>
            <a:chOff x="0" y="0"/>
            <a:chExt cx="12834409" cy="3315159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2834409" cy="3315159"/>
            </a:xfrm>
            <a:custGeom>
              <a:avLst/>
              <a:gdLst/>
              <a:ahLst/>
              <a:cxnLst/>
              <a:rect r="r" b="b" t="t" l="l"/>
              <a:pathLst>
                <a:path h="3315159" w="12834409">
                  <a:moveTo>
                    <a:pt x="0" y="0"/>
                  </a:moveTo>
                  <a:lnTo>
                    <a:pt x="0" y="3315159"/>
                  </a:lnTo>
                  <a:lnTo>
                    <a:pt x="12834409" y="3315159"/>
                  </a:lnTo>
                  <a:lnTo>
                    <a:pt x="12834409" y="0"/>
                  </a:lnTo>
                  <a:lnTo>
                    <a:pt x="0" y="0"/>
                  </a:lnTo>
                  <a:close/>
                  <a:moveTo>
                    <a:pt x="12773449" y="3254199"/>
                  </a:moveTo>
                  <a:lnTo>
                    <a:pt x="59690" y="3254199"/>
                  </a:lnTo>
                  <a:lnTo>
                    <a:pt x="59690" y="59690"/>
                  </a:lnTo>
                  <a:lnTo>
                    <a:pt x="12773449" y="59690"/>
                  </a:lnTo>
                  <a:lnTo>
                    <a:pt x="12773449" y="3254199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AutoShape 5" id="5"/>
          <p:cNvSpPr/>
          <p:nvPr/>
        </p:nvSpPr>
        <p:spPr>
          <a:xfrm rot="-5400000">
            <a:off x="8585507" y="6352425"/>
            <a:ext cx="1116986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908624" y="1692247"/>
            <a:ext cx="2489802" cy="382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79"/>
              </a:lnSpc>
            </a:pPr>
            <a:r>
              <a:rPr lang="en-US" sz="2200" u="none">
                <a:solidFill>
                  <a:srgbClr val="FF731E"/>
                </a:solidFill>
                <a:latin typeface="Roboto"/>
              </a:rPr>
              <a:t>WELCOME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99099" y="7788043"/>
            <a:ext cx="2489802" cy="137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BAEFFA"/>
                </a:solidFill>
                <a:latin typeface="Roboto"/>
              </a:rPr>
              <a:t>Introduction</a:t>
            </a:r>
          </a:p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1200">
                <a:solidFill>
                  <a:srgbClr val="BAEFFA"/>
                </a:solidFill>
                <a:latin typeface="Arimo"/>
              </a:rPr>
              <a:t>Benefits</a:t>
            </a:r>
          </a:p>
          <a:p>
            <a:pPr marL="561340" indent="-280670" lvl="1">
              <a:lnSpc>
                <a:spcPts val="3640"/>
              </a:lnSpc>
              <a:buFont typeface="Arial"/>
              <a:buChar char="•"/>
            </a:pPr>
            <a:r>
              <a:rPr lang="en-US" sz="1200">
                <a:solidFill>
                  <a:srgbClr val="BAEFFA"/>
                </a:solidFill>
                <a:latin typeface="Arimo"/>
              </a:rPr>
              <a:t>Working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90110" y="3279825"/>
            <a:ext cx="14107780" cy="1866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99"/>
              </a:lnSpc>
            </a:pPr>
            <a:r>
              <a:rPr lang="en-US" sz="12999">
                <a:solidFill>
                  <a:srgbClr val="FFFFFF"/>
                </a:solidFill>
                <a:latin typeface="Roboto Bold"/>
              </a:rPr>
              <a:t>Phase 1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8377" t="0" r="12079" b="0"/>
          <a:stretch>
            <a:fillRect/>
          </a:stretch>
        </p:blipFill>
        <p:spPr>
          <a:xfrm flipH="false" flipV="false" rot="0">
            <a:off x="0" y="0"/>
            <a:ext cx="10663067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54075" y="3851781"/>
            <a:ext cx="8803506" cy="2493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79"/>
              </a:lnSpc>
            </a:pPr>
            <a:r>
              <a:rPr lang="en-US" sz="8799">
                <a:solidFill>
                  <a:srgbClr val="FFFFFF"/>
                </a:solidFill>
                <a:latin typeface="Roboto Bold"/>
              </a:rPr>
              <a:t>What is</a:t>
            </a:r>
          </a:p>
          <a:p>
            <a:pPr algn="ctr" marL="0" indent="0" lvl="0">
              <a:lnSpc>
                <a:spcPts val="9680"/>
              </a:lnSpc>
            </a:pPr>
            <a:r>
              <a:rPr lang="en-US" sz="8799">
                <a:solidFill>
                  <a:srgbClr val="ACB3AF"/>
                </a:solidFill>
                <a:latin typeface="Roboto Bold"/>
              </a:rPr>
              <a:t>Network Security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139317" y="3501459"/>
            <a:ext cx="6627983" cy="3226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Roboto"/>
              </a:rPr>
              <a:t>Giv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es </a:t>
            </a:r>
            <a:r>
              <a:rPr lang="en-US" sz="2600">
                <a:solidFill>
                  <a:srgbClr val="FFFFFF"/>
                </a:solidFill>
                <a:latin typeface="Roboto Bold"/>
              </a:rPr>
              <a:t>Protection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over the Network​</a:t>
            </a:r>
          </a:p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Roboto"/>
              </a:rPr>
              <a:t>Consists of the policies, processes and practices adopted to prevent, detect and monitor unauthorized access, misuse, modification, or denial of a computer network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​</a:t>
            </a:r>
          </a:p>
          <a:p>
            <a:pPr>
              <a:lnSpc>
                <a:spcPts val="364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13962" y="0"/>
            <a:ext cx="8174038" cy="10287000"/>
          </a:xfrm>
          <a:prstGeom prst="rect">
            <a:avLst/>
          </a:prstGeom>
          <a:solidFill>
            <a:srgbClr val="14110F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36000"/>
          </a:blip>
          <a:srcRect l="4220" t="0" r="15996" b="14515"/>
          <a:stretch>
            <a:fillRect/>
          </a:stretch>
        </p:blipFill>
        <p:spPr>
          <a:xfrm flipH="false" flipV="false" rot="0">
            <a:off x="10113962" y="0"/>
            <a:ext cx="8174038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1745249" y="1918857"/>
            <a:ext cx="4911464" cy="1066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999">
                <a:solidFill>
                  <a:srgbClr val="BAEFFA"/>
                </a:solidFill>
                <a:latin typeface="Poppins Medium"/>
              </a:rPr>
              <a:t>Benefits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1283093"/>
            <a:ext cx="8115300" cy="985264"/>
            <a:chOff x="0" y="0"/>
            <a:chExt cx="10820400" cy="131368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809747"/>
              <a:ext cx="10285910" cy="5039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14110F"/>
                  </a:solidFill>
                  <a:latin typeface="Public Sans"/>
                </a:rPr>
                <a:t>N</a:t>
              </a:r>
              <a:r>
                <a:rPr lang="en-US" sz="2200">
                  <a:solidFill>
                    <a:srgbClr val="14110F"/>
                  </a:solidFill>
                  <a:latin typeface="Public Sans"/>
                </a:rPr>
                <a:t>etwork security boosts client and consumer confidence​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47625"/>
              <a:ext cx="10820400" cy="5352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14110F"/>
                  </a:solidFill>
                  <a:latin typeface="Poppins Medium Bold"/>
                </a:rPr>
                <a:t>BUILDS TRUST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5143500"/>
            <a:ext cx="8115300" cy="1376236"/>
            <a:chOff x="0" y="0"/>
            <a:chExt cx="10820400" cy="1834981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809747"/>
              <a:ext cx="10285910" cy="10252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14110F"/>
                  </a:solidFill>
                  <a:latin typeface="Public Sans"/>
                </a:rPr>
                <a:t>Network security ensures the protection of information and data shared across the network. ​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47625"/>
              <a:ext cx="10820400" cy="5352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14110F"/>
                  </a:solidFill>
                  <a:latin typeface="Poppins Medium Bold"/>
                </a:rPr>
                <a:t>PROTECTS PROPRIETARY INFORMATION ​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7310404"/>
            <a:ext cx="8115300" cy="1376236"/>
            <a:chOff x="0" y="0"/>
            <a:chExt cx="10820400" cy="1834981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809747"/>
              <a:ext cx="10285910" cy="10252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14110F"/>
                  </a:solidFill>
                  <a:latin typeface="Public Sans"/>
                </a:rPr>
                <a:t>Effective netw</a:t>
              </a:r>
              <a:r>
                <a:rPr lang="en-US" sz="2200">
                  <a:solidFill>
                    <a:srgbClr val="14110F"/>
                  </a:solidFill>
                  <a:latin typeface="Public Sans"/>
                </a:rPr>
                <a:t>ork security also provides many levels of security to scale with your growing business.​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47625"/>
              <a:ext cx="10820400" cy="5352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14110F"/>
                  </a:solidFill>
                  <a:latin typeface="Poppins Medium Bold"/>
                </a:rPr>
                <a:t>ENABL</a:t>
              </a:r>
              <a:r>
                <a:rPr lang="en-US" sz="2400">
                  <a:solidFill>
                    <a:srgbClr val="14110F"/>
                  </a:solidFill>
                  <a:latin typeface="Poppins Medium Bold"/>
                </a:rPr>
                <a:t>ES A MORE MODERN WORKPLACE ​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2985508"/>
            <a:ext cx="8115300" cy="1376236"/>
            <a:chOff x="0" y="0"/>
            <a:chExt cx="10820400" cy="1834981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809747"/>
              <a:ext cx="10285910" cy="10252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14110F"/>
                  </a:solidFill>
                  <a:latin typeface="Public Sans"/>
                </a:rPr>
                <a:t>Th</a:t>
              </a:r>
              <a:r>
                <a:rPr lang="en-US" sz="2200">
                  <a:solidFill>
                    <a:srgbClr val="14110F"/>
                  </a:solidFill>
                  <a:latin typeface="Public Sans"/>
                </a:rPr>
                <a:t>e right network security solution will help your business stay compliant with business and government regulations ​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47625"/>
              <a:ext cx="10820400" cy="5352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14110F"/>
                  </a:solidFill>
                  <a:latin typeface="Poppins Medium Bold"/>
                </a:rPr>
                <a:t>MITIG</a:t>
              </a:r>
              <a:r>
                <a:rPr lang="en-US" sz="2400">
                  <a:solidFill>
                    <a:srgbClr val="14110F"/>
                  </a:solidFill>
                  <a:latin typeface="Poppins Medium Bold"/>
                </a:rPr>
                <a:t>ATES RISK​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30800" y="3456292"/>
            <a:ext cx="532818" cy="532818"/>
            <a:chOff x="0" y="0"/>
            <a:chExt cx="710424" cy="710424"/>
          </a:xfrm>
        </p:grpSpPr>
        <p:grpSp>
          <p:nvGrpSpPr>
            <p:cNvPr name="Group 3" id="3"/>
            <p:cNvGrpSpPr/>
            <p:nvPr/>
          </p:nvGrpSpPr>
          <p:grpSpPr>
            <a:xfrm rot="-10800000">
              <a:off x="0" y="0"/>
              <a:ext cx="710424" cy="71042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C5C18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-10800000">
              <a:off x="260762" y="260762"/>
              <a:ext cx="188900" cy="188900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10330800" y="4885176"/>
            <a:ext cx="532818" cy="532818"/>
            <a:chOff x="0" y="0"/>
            <a:chExt cx="710424" cy="710424"/>
          </a:xfrm>
        </p:grpSpPr>
        <p:grpSp>
          <p:nvGrpSpPr>
            <p:cNvPr name="Group 8" id="8"/>
            <p:cNvGrpSpPr/>
            <p:nvPr/>
          </p:nvGrpSpPr>
          <p:grpSpPr>
            <a:xfrm rot="-10800000">
              <a:off x="0" y="0"/>
              <a:ext cx="710424" cy="710424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C5C18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-10800000">
              <a:off x="260762" y="260762"/>
              <a:ext cx="188900" cy="188900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name="Group 12" id="12"/>
          <p:cNvGrpSpPr/>
          <p:nvPr/>
        </p:nvGrpSpPr>
        <p:grpSpPr>
          <a:xfrm rot="0">
            <a:off x="10330800" y="6305609"/>
            <a:ext cx="532818" cy="532818"/>
            <a:chOff x="0" y="0"/>
            <a:chExt cx="710424" cy="710424"/>
          </a:xfrm>
        </p:grpSpPr>
        <p:grpSp>
          <p:nvGrpSpPr>
            <p:cNvPr name="Group 13" id="13"/>
            <p:cNvGrpSpPr/>
            <p:nvPr/>
          </p:nvGrpSpPr>
          <p:grpSpPr>
            <a:xfrm rot="-10800000">
              <a:off x="0" y="0"/>
              <a:ext cx="710424" cy="710424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C5C18"/>
              </a:solidFill>
            </p:spPr>
          </p:sp>
        </p:grpSp>
        <p:grpSp>
          <p:nvGrpSpPr>
            <p:cNvPr name="Group 15" id="15"/>
            <p:cNvGrpSpPr/>
            <p:nvPr/>
          </p:nvGrpSpPr>
          <p:grpSpPr>
            <a:xfrm rot="-10800000">
              <a:off x="260762" y="260762"/>
              <a:ext cx="188900" cy="188900"/>
              <a:chOff x="0" y="0"/>
              <a:chExt cx="6350000" cy="6350000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26828" t="0" r="13912" b="0"/>
          <a:stretch>
            <a:fillRect/>
          </a:stretch>
        </p:blipFill>
        <p:spPr>
          <a:xfrm flipH="false" flipV="false" rot="0">
            <a:off x="0" y="0"/>
            <a:ext cx="9144000" cy="10287000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597388" y="4361471"/>
            <a:ext cx="7949223" cy="1228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350"/>
              </a:lnSpc>
            </a:pPr>
            <a:r>
              <a:rPr lang="en-US" sz="8500">
                <a:solidFill>
                  <a:srgbClr val="FFFFFF"/>
                </a:solidFill>
                <a:latin typeface="Roboto Bold"/>
              </a:rPr>
              <a:t>Control Sectors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64404" y="3381813"/>
            <a:ext cx="4643201" cy="499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76"/>
              </a:lnSpc>
            </a:pPr>
            <a:r>
              <a:rPr lang="en-US" sz="2840">
                <a:solidFill>
                  <a:srgbClr val="FF731E"/>
                </a:solidFill>
                <a:latin typeface="Roboto Bold"/>
              </a:rPr>
              <a:t>ADMINISTRATIVE </a:t>
            </a:r>
            <a:r>
              <a:rPr lang="en-US" sz="2840">
                <a:solidFill>
                  <a:srgbClr val="BAEFFA"/>
                </a:solidFill>
                <a:latin typeface="Roboto"/>
              </a:rPr>
              <a:t>LAYER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964404" y="4810696"/>
            <a:ext cx="4643201" cy="499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76"/>
              </a:lnSpc>
            </a:pPr>
            <a:r>
              <a:rPr lang="en-US" sz="2840">
                <a:solidFill>
                  <a:srgbClr val="FF731E"/>
                </a:solidFill>
                <a:latin typeface="Roboto Bold"/>
              </a:rPr>
              <a:t>TECHNICAL </a:t>
            </a:r>
            <a:r>
              <a:rPr lang="en-US" sz="2840">
                <a:solidFill>
                  <a:srgbClr val="BAEFFA"/>
                </a:solidFill>
                <a:latin typeface="Roboto"/>
              </a:rPr>
              <a:t>LAYER</a:t>
            </a:r>
            <a:r>
              <a:rPr lang="en-US" sz="2840">
                <a:solidFill>
                  <a:srgbClr val="FFFFFF"/>
                </a:solidFill>
                <a:latin typeface="Roboto"/>
              </a:rPr>
              <a:t>​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964404" y="6231129"/>
            <a:ext cx="4643201" cy="499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76"/>
              </a:lnSpc>
            </a:pPr>
            <a:r>
              <a:rPr lang="en-US" sz="2840">
                <a:solidFill>
                  <a:srgbClr val="FF731E"/>
                </a:solidFill>
                <a:latin typeface="Roboto Bold"/>
              </a:rPr>
              <a:t>PHYSICAL </a:t>
            </a:r>
            <a:r>
              <a:rPr lang="en-US" sz="2840">
                <a:solidFill>
                  <a:srgbClr val="BAEFFA"/>
                </a:solidFill>
                <a:latin typeface="Roboto"/>
              </a:rPr>
              <a:t>LAYER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7129909" cy="5730996"/>
            <a:chOff x="0" y="0"/>
            <a:chExt cx="9506545" cy="764132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3521104"/>
              <a:ext cx="7514932" cy="41202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FF731E"/>
                  </a:solidFill>
                  <a:latin typeface="Roboto Bold"/>
                </a:rPr>
                <a:t>Security Policies</a:t>
              </a:r>
              <a:r>
                <a:rPr lang="en-US" sz="2500">
                  <a:solidFill>
                    <a:srgbClr val="FFFFFF"/>
                  </a:solidFill>
                  <a:latin typeface="Roboto"/>
                </a:rPr>
                <a:t> and processes that control user behavior, including how users are authenticated, their level of access and also how IT staff members implement changes to the infrastructure.</a:t>
              </a:r>
            </a:p>
            <a:p>
              <a:pPr>
                <a:lnSpc>
                  <a:spcPts val="349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66675"/>
              <a:ext cx="9506545" cy="28543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250"/>
                </a:lnSpc>
              </a:pPr>
              <a:r>
                <a:rPr lang="en-US" sz="7500">
                  <a:solidFill>
                    <a:srgbClr val="BAEFFA"/>
                  </a:solidFill>
                  <a:latin typeface="Roboto Bold"/>
                </a:rPr>
                <a:t>Administrative Layer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26203" t="0" r="26203" b="0"/>
          <a:stretch>
            <a:fillRect/>
          </a:stretch>
        </p:blipFill>
        <p:spPr>
          <a:xfrm flipH="false" flipV="false" rot="0">
            <a:off x="9144000" y="0"/>
            <a:ext cx="9144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24578" t="0" r="1409" b="0"/>
          <a:stretch>
            <a:fillRect/>
          </a:stretch>
        </p:blipFill>
        <p:spPr>
          <a:xfrm flipH="false" flipV="false" rot="0">
            <a:off x="0" y="0"/>
            <a:ext cx="11427573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4487287"/>
            <a:ext cx="7676381" cy="1213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40"/>
              </a:lnSpc>
            </a:pPr>
            <a:r>
              <a:rPr lang="en-US" sz="8400">
                <a:solidFill>
                  <a:srgbClr val="FFFFFF"/>
                </a:solidFill>
                <a:latin typeface="Roboto Bold"/>
              </a:rPr>
              <a:t>Technical Layer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234619" y="4048125"/>
            <a:ext cx="5072380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731E"/>
                </a:solidFill>
                <a:latin typeface="Roboto Bold"/>
              </a:rPr>
              <a:t>Protects Data</a:t>
            </a:r>
            <a:r>
              <a:rPr lang="en-US" sz="2999">
                <a:solidFill>
                  <a:srgbClr val="FFFFFF"/>
                </a:solidFill>
                <a:latin typeface="Roboto"/>
              </a:rPr>
              <a:t> that is stored on the network or which is in transit across, into or out of the network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A5A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482348" y="-31152"/>
            <a:ext cx="10805652" cy="1031815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3" id="3"/>
          <p:cNvSpPr/>
          <p:nvPr/>
        </p:nvSpPr>
        <p:spPr>
          <a:xfrm rot="0">
            <a:off x="7482348" y="8040255"/>
            <a:ext cx="8681577" cy="2246745"/>
          </a:xfrm>
          <a:prstGeom prst="rect">
            <a:avLst/>
          </a:prstGeom>
          <a:solidFill>
            <a:srgbClr val="14110F"/>
          </a:solidFill>
        </p:spPr>
      </p:sp>
      <p:sp>
        <p:nvSpPr>
          <p:cNvPr name="AutoShape 4" id="4"/>
          <p:cNvSpPr/>
          <p:nvPr/>
        </p:nvSpPr>
        <p:spPr>
          <a:xfrm rot="0">
            <a:off x="16154400" y="8040255"/>
            <a:ext cx="2133600" cy="2246745"/>
          </a:xfrm>
          <a:prstGeom prst="rect">
            <a:avLst/>
          </a:prstGeom>
          <a:solidFill>
            <a:srgbClr val="494F56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6927514" y="8831841"/>
            <a:ext cx="663573" cy="663573"/>
            <a:chOff x="0" y="0"/>
            <a:chExt cx="884763" cy="884763"/>
          </a:xfrm>
        </p:grpSpPr>
        <p:grpSp>
          <p:nvGrpSpPr>
            <p:cNvPr name="Group 6" id="6"/>
            <p:cNvGrpSpPr>
              <a:grpSpLocks noChangeAspect="true"/>
            </p:cNvGrpSpPr>
            <p:nvPr/>
          </p:nvGrpSpPr>
          <p:grpSpPr>
            <a:xfrm rot="0">
              <a:off x="0" y="0"/>
              <a:ext cx="884763" cy="884763"/>
              <a:chOff x="-2540" y="-2540"/>
              <a:chExt cx="6355080" cy="635508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285164" y="358058"/>
              <a:ext cx="314435" cy="168647"/>
              <a:chOff x="0" y="0"/>
              <a:chExt cx="800336" cy="42926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-5080"/>
                <a:ext cx="800336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800336">
                    <a:moveTo>
                      <a:pt x="782556" y="187960"/>
                    </a:moveTo>
                    <a:lnTo>
                      <a:pt x="520936" y="11430"/>
                    </a:lnTo>
                    <a:cubicBezTo>
                      <a:pt x="503156" y="0"/>
                      <a:pt x="480296" y="3810"/>
                      <a:pt x="467596" y="21590"/>
                    </a:cubicBezTo>
                    <a:cubicBezTo>
                      <a:pt x="456166" y="39370"/>
                      <a:pt x="459976" y="62230"/>
                      <a:pt x="477756" y="74930"/>
                    </a:cubicBezTo>
                    <a:lnTo>
                      <a:pt x="636506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636506" y="257810"/>
                    </a:lnTo>
                    <a:lnTo>
                      <a:pt x="477756" y="364490"/>
                    </a:lnTo>
                    <a:cubicBezTo>
                      <a:pt x="459976" y="375920"/>
                      <a:pt x="456166" y="400050"/>
                      <a:pt x="467596" y="417830"/>
                    </a:cubicBezTo>
                    <a:cubicBezTo>
                      <a:pt x="475216" y="429260"/>
                      <a:pt x="486646" y="434340"/>
                      <a:pt x="499346" y="434340"/>
                    </a:cubicBezTo>
                    <a:cubicBezTo>
                      <a:pt x="506966" y="434340"/>
                      <a:pt x="514586" y="431800"/>
                      <a:pt x="520936" y="427990"/>
                    </a:cubicBezTo>
                    <a:lnTo>
                      <a:pt x="783826" y="251460"/>
                    </a:lnTo>
                    <a:cubicBezTo>
                      <a:pt x="793986" y="243840"/>
                      <a:pt x="800336" y="232410"/>
                      <a:pt x="800336" y="219710"/>
                    </a:cubicBezTo>
                    <a:cubicBezTo>
                      <a:pt x="800336" y="207010"/>
                      <a:pt x="793986" y="195580"/>
                      <a:pt x="782556" y="18796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5610532"/>
            <a:ext cx="7482348" cy="4676468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505087" y="2364383"/>
            <a:ext cx="6472174" cy="1020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40"/>
              </a:lnSpc>
            </a:pPr>
            <a:r>
              <a:rPr lang="en-US" sz="6700">
                <a:solidFill>
                  <a:srgbClr val="D4DAD2"/>
                </a:solidFill>
                <a:latin typeface="Poppins Medium"/>
              </a:rPr>
              <a:t>Physical Layer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035487" y="1028700"/>
            <a:ext cx="7699375" cy="2049443"/>
            <a:chOff x="0" y="0"/>
            <a:chExt cx="10265833" cy="273259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117415"/>
              <a:ext cx="10265833" cy="1615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299">
                  <a:solidFill>
                    <a:srgbClr val="14110F"/>
                  </a:solidFill>
                  <a:latin typeface="Public Sans"/>
                </a:rPr>
                <a:t>Prevent Unauthorized Personnel from gaining physical access to network components such as routers, cabling cupboards and so on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38100"/>
              <a:ext cx="10265833" cy="688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59"/>
                </a:lnSpc>
              </a:pPr>
              <a:r>
                <a:rPr lang="en-US" sz="3199">
                  <a:solidFill>
                    <a:srgbClr val="14110F"/>
                  </a:solidFill>
                  <a:latin typeface="Poppins Medium Bold"/>
                </a:rPr>
                <a:t>Prevent Unauthorized Personnel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035487" y="4468110"/>
            <a:ext cx="7699375" cy="2458422"/>
            <a:chOff x="0" y="0"/>
            <a:chExt cx="10265833" cy="3277897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117415"/>
              <a:ext cx="10265833" cy="21604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19"/>
                </a:lnSpc>
              </a:pPr>
              <a:r>
                <a:rPr lang="en-US" sz="2299">
                  <a:solidFill>
                    <a:srgbClr val="14110F"/>
                  </a:solidFill>
                  <a:latin typeface="Public Sans"/>
                </a:rPr>
                <a:t>Controlled Access, such as locks, biometric authentication, and other devices, is essential in any organization.</a:t>
              </a:r>
            </a:p>
            <a:p>
              <a:pPr>
                <a:lnSpc>
                  <a:spcPts val="3220"/>
                </a:lnSpc>
              </a:pP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38100"/>
              <a:ext cx="10265833" cy="688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59"/>
                </a:lnSpc>
              </a:pPr>
              <a:r>
                <a:rPr lang="en-US" sz="3199">
                  <a:solidFill>
                    <a:srgbClr val="14110F"/>
                  </a:solidFill>
                  <a:latin typeface="Poppins Medium Bold"/>
                </a:rPr>
                <a:t>Controlled Access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035487" y="8896928"/>
            <a:ext cx="636270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>
                <a:solidFill>
                  <a:srgbClr val="FFFFFF"/>
                </a:solidFill>
                <a:latin typeface="Poppins Medium Bold"/>
              </a:rPr>
              <a:t>Moving to Phase #2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DAEy_HnV-SM</dc:identifier>
  <dcterms:modified xsi:type="dcterms:W3CDTF">2011-08-01T06:04:30Z</dcterms:modified>
  <cp:revision>1</cp:revision>
  <dc:title>Network Security 2/2</dc:title>
</cp:coreProperties>
</file>

<file path=docProps/thumbnail.jpeg>
</file>